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4" r:id="rId1"/>
  </p:sldMasterIdLst>
  <p:sldIdLst>
    <p:sldId id="329" r:id="rId2"/>
    <p:sldId id="331" r:id="rId3"/>
    <p:sldId id="332" r:id="rId4"/>
    <p:sldId id="320" r:id="rId5"/>
    <p:sldId id="321" r:id="rId6"/>
    <p:sldId id="322" r:id="rId7"/>
    <p:sldId id="326" r:id="rId8"/>
    <p:sldId id="308" r:id="rId9"/>
    <p:sldId id="310" r:id="rId10"/>
    <p:sldId id="32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4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8T07:43:11.13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8T07:43:11.14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4075-D7B2-4416-A75B-0E92F2DF7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AD3E97-DFCB-4E6B-9695-E90C80C61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0ED20-9B04-43B8-99CF-59A61C3DE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25.04.2023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92944-BAF1-46C8-B573-30453C587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5D4C9-7F68-467F-87A0-52B3A68F9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9763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8891C-02C0-42B7-BABC-35095027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57D932-39EE-4513-92D8-022E2E824E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E2836-3A7B-4EF1-9837-C9407536F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25.04.2023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D55E4-BF93-4AB1-93E9-7A562EC4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B5A47-8B5B-4374-8E6C-7BD74D43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4701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B60AD0-F5E3-4A71-A1F1-F68227430E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870C83-E1AE-4B25-934F-D8622CE1F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F266C-12BF-463A-9A93-6D48BD950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25.04.2023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7E19D-1D3D-4A3A-90F3-34D4E8CFD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48070-6960-4945-9893-EE17E4189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3559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0309D-BF30-4866-9359-B235D4980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0CAB6-443C-474F-BEA0-012C570B0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4DF78-52DF-4288-AB94-94C0EB6D8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25.04.2023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A4571-51C4-4C14-936C-028166251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D873-94C2-4965-A8D7-8EA6DF085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0501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C3C47-FD32-42D0-A543-9AA20A75C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D68BA-6C2E-4E73-A78D-CF0D603CC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2D6CC-2AC8-43DF-A07E-D85D61499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25.04.2023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F1ED3-D9D7-43AD-8DA8-D4770F052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D0FA8-822D-4882-9354-B44F8C945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4166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97C38-D3BC-4FDF-BBC5-A55F30A5C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5A68A-A167-4219-B5E5-11807240DF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ED2A4F-F9A1-4C1C-8410-51CB316DE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4F624-4785-4228-905B-1B486BB3A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25.04.2023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0873B-0BCE-4552-BDE3-F1BF51E20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E047C-6DE8-4CCD-BB7B-34E23E7C7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4272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E4A37-A8CB-4671-9851-55FF234FE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6C397D-DC4D-4AA3-819C-C210C7142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80C74-3BD0-4201-B26A-707BE8E5C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9E656F-B9F0-4E82-BE3A-9E4BB9FC31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1048E-D918-4B28-9D23-09D23FCB14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C1262A-3F70-4F25-B2AA-171F486CA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25.04.2023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E00FED-C14E-4DED-A8BB-784FB5784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281641-20F1-4AE5-B313-144BC90F9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9576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7BA95-32A0-4939-96BC-89E4AD53D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EB329E-DA65-4B10-BEC2-48E735F35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25.04.2023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081D40-E8D8-4869-929D-6395202BE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73BC5-ED16-4D6E-95FD-DF8C3D85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851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537E72-D969-4328-98A1-114A517BF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25.04.2023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2065DD-034E-46C4-8234-4C9269BEF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E596F6-DFED-4699-93F3-9B0FE6536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162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A7F89-9A79-45A0-89CC-4E1526945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EE1F9-B539-4A58-A0BB-AC94D403F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F77D84-3503-452A-8B19-AA466469D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5409C-BFAB-46C7-8227-4CD60FF26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25.04.2023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E904B-F58D-48E7-9EF4-D1AFB72A3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F22494-E038-4D9B-9CC8-EA6A9A006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8581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78447-1C95-4D55-80BA-54A1B0D63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B40496-B020-4210-8B98-5003370C8A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038995-2ED6-4233-983F-0754DCB20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5396A-93D3-4E63-BE26-939831A1D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25.04.2023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7EB7ED-1A1E-4139-B417-706F0C0B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29537A-8DFD-4EBC-A868-2AAFC869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1319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7CA5A1-6405-4B57-AF95-2D378CEA7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C0AC3D-1F87-48AA-9460-81B01A210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B46A4-5189-4576-BCB5-A4762E2F04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A3CF6-66A2-42FE-9D32-6D6A55A1BB51}" type="datetimeFigureOut">
              <a:rPr lang="en-GB" smtClean="0"/>
              <a:t>25/04/2023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8C87A-C28C-49F5-827F-655C05133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E96CA-EA37-464F-A987-00DE26C06F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B47C9-A244-423E-83FF-6A7B33A90B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03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3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30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F86833CC-B2B0-41C9-8234-D42C8F02855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161615"/>
            <a:ext cx="12179565" cy="913467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D70647-CE90-4032-97D9-63FBD2472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76" y="691455"/>
            <a:ext cx="8443759" cy="56138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1233E2-89D1-4631-9EA2-F829C9433637}"/>
              </a:ext>
            </a:extLst>
          </p:cNvPr>
          <p:cNvSpPr txBox="1"/>
          <p:nvPr/>
        </p:nvSpPr>
        <p:spPr>
          <a:xfrm>
            <a:off x="710884" y="1873832"/>
            <a:ext cx="10928488" cy="2047247"/>
          </a:xfrm>
          <a:prstGeom prst="rect">
            <a:avLst/>
          </a:prstGeom>
          <a:noFill/>
        </p:spPr>
        <p:txBody>
          <a:bodyPr wrap="square" lIns="76727" tIns="38364" rIns="76727" bIns="38364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</a:t>
            </a:r>
          </a:p>
          <a:p>
            <a:pPr algn="ctr">
              <a:spcAft>
                <a:spcPts val="1200"/>
              </a:spcAft>
            </a:pP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курсу </a:t>
            </a:r>
          </a:p>
          <a:p>
            <a:pPr algn="ctr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Science</a:t>
            </a: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1DEC865F-1443-4D03-9F29-4BD6D11BECA3}"/>
                  </a:ext>
                </a:extLst>
              </p14:cNvPr>
              <p14:cNvContentPartPr/>
              <p14:nvPr/>
            </p14:nvContentPartPr>
            <p14:xfrm>
              <a:off x="1168686" y="-205132"/>
              <a:ext cx="270" cy="359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1DEC865F-1443-4D03-9F29-4BD6D11BEC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8186" y="-312832"/>
                <a:ext cx="81000" cy="21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D4F611E5-5BF3-432E-86BD-75D9FA62FAF5}"/>
                  </a:ext>
                </a:extLst>
              </p14:cNvPr>
              <p14:cNvContentPartPr/>
              <p14:nvPr/>
            </p14:nvContentPartPr>
            <p14:xfrm>
              <a:off x="1805456" y="-167729"/>
              <a:ext cx="270" cy="359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D4F611E5-5BF3-432E-86BD-75D9FA62FA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4956" y="-275429"/>
                <a:ext cx="81000" cy="2154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Номер слайда 2">
            <a:extLst>
              <a:ext uri="{FF2B5EF4-FFF2-40B4-BE49-F238E27FC236}">
                <a16:creationId xmlns:a16="http://schemas.microsoft.com/office/drawing/2014/main" id="{B38EA520-EE3C-4838-9405-03116C180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9072" y="6340166"/>
            <a:ext cx="2057757" cy="364195"/>
          </a:xfrm>
        </p:spPr>
        <p:txBody>
          <a:bodyPr/>
          <a:lstStyle/>
          <a:p>
            <a:fld id="{309D7BF6-3F62-4889-97F0-07DE7A19119D}" type="slidenum">
              <a:rPr lang="ru-RU" smtClean="0"/>
              <a:t>1</a:t>
            </a:fld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E7A6181-1539-49CD-911A-68D76D3FD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905" y="691455"/>
            <a:ext cx="3522006" cy="8113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B2FD1F-F6FD-4E11-981A-E2AD1882D626}"/>
              </a:ext>
            </a:extLst>
          </p:cNvPr>
          <p:cNvSpPr txBox="1"/>
          <p:nvPr/>
        </p:nvSpPr>
        <p:spPr>
          <a:xfrm>
            <a:off x="592826" y="5235057"/>
            <a:ext cx="71795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Слушатель: </a:t>
            </a:r>
            <a:r>
              <a:rPr lang="ru-RU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Матыгина</a:t>
            </a: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Ирина Александровна</a:t>
            </a:r>
          </a:p>
        </p:txBody>
      </p:sp>
    </p:spTree>
    <p:extLst>
      <p:ext uri="{BB962C8B-B14F-4D97-AF65-F5344CB8AC3E}">
        <p14:creationId xmlns:p14="http://schemas.microsoft.com/office/powerpoint/2010/main" val="10994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86841D5-9ABD-4B0E-82B8-AFC33E9E18EC}"/>
              </a:ext>
            </a:extLst>
          </p:cNvPr>
          <p:cNvGrpSpPr/>
          <p:nvPr/>
        </p:nvGrpSpPr>
        <p:grpSpPr>
          <a:xfrm>
            <a:off x="8535" y="0"/>
            <a:ext cx="12292322" cy="6858000"/>
            <a:chOff x="8229600" y="0"/>
            <a:chExt cx="3962399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9D120B-35C4-449C-8FB1-1D652FFBA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29600" y="0"/>
              <a:ext cx="3962399" cy="6858000"/>
            </a:xfrm>
            <a:prstGeom prst="rect">
              <a:avLst/>
            </a:prstGeom>
          </p:spPr>
        </p:pic>
        <p:pic>
          <p:nvPicPr>
            <p:cNvPr id="4" name="Рисунок 11">
              <a:extLst>
                <a:ext uri="{FF2B5EF4-FFF2-40B4-BE49-F238E27FC236}">
                  <a16:creationId xmlns:a16="http://schemas.microsoft.com/office/drawing/2014/main" id="{3021230A-6DA9-4804-861C-E77E5D84B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1627" y="5268686"/>
              <a:ext cx="2575594" cy="1512582"/>
            </a:xfrm>
            <a:prstGeom prst="rect">
              <a:avLst/>
            </a:prstGeom>
          </p:spPr>
        </p:pic>
        <p:sp>
          <p:nvSpPr>
            <p:cNvPr id="6" name="Заголовок 1">
              <a:extLst>
                <a:ext uri="{FF2B5EF4-FFF2-40B4-BE49-F238E27FC236}">
                  <a16:creationId xmlns:a16="http://schemas.microsoft.com/office/drawing/2014/main" id="{2494EB7D-3FA2-4F31-8B00-82700A4280A2}"/>
                </a:ext>
              </a:extLst>
            </p:cNvPr>
            <p:cNvSpPr txBox="1">
              <a:spLocks/>
            </p:cNvSpPr>
            <p:nvPr/>
          </p:nvSpPr>
          <p:spPr>
            <a:xfrm>
              <a:off x="8416684" y="1807453"/>
              <a:ext cx="3588229" cy="2157878"/>
            </a:xfrm>
            <a:prstGeom prst="rect">
              <a:avLst/>
            </a:prstGeom>
          </p:spPr>
          <p:txBody>
            <a:bodyPr rtlCol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Спасибо </a:t>
              </a:r>
            </a:p>
            <a:p>
              <a:pPr algn="ctr"/>
              <a:r>
                <a:rPr lang="ru-RU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за </a:t>
              </a:r>
            </a:p>
            <a:p>
              <a:pPr algn="ctr"/>
              <a:r>
                <a:rPr lang="ru-RU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внимание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0199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553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Объединение файлов и разведочный анализ: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1250439"/>
            <a:ext cx="3418663" cy="23242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Объединение по индексу: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Импортируем необходимые библиотеки;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Загружаем файлы;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размерность;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Объединим оба файла по индексу по типу объединения INNER </a:t>
            </a:r>
          </a:p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4714" y="3428999"/>
            <a:ext cx="3418663" cy="2386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Разведочный анализ данных: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начальные и конечные строки нашего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Изучим информацию о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датасете</a:t>
            </a: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типы данных в каждом столбце;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пропуски;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Поищем уникальные значения с помощью функции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nunique</a:t>
            </a:r>
            <a:endParaRPr lang="ru-RU" sz="14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A6D8E4B-99DD-46BF-A894-B32A9FC56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936" y="49573"/>
            <a:ext cx="5137287" cy="292963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9C7226B-F0A1-471F-8727-41453752F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4055" y="1042248"/>
            <a:ext cx="4295940" cy="186854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30F92AB-C51F-465C-ACE0-322E79D90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5666" y="3247262"/>
            <a:ext cx="3878884" cy="265530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1927E69-F844-4DCD-8F8D-8A971479A8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4550" y="3160451"/>
            <a:ext cx="397192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1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9662" y="16335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«Угол нашивки» и описательная статистика: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180622" y="1242875"/>
            <a:ext cx="3418663" cy="21369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со столбцом "Угол нашивки":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количество элементов со значением 0 градусов;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Приведём к значениям 0 и 1;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Убедимся в неизменном количестве элементов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9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Описательная статистика</a:t>
            </a: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Изучим описательную статистику данных (максимальное, минимальное, квартили, медиана, стандартное отклонение, среднее значение и т.д.),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основные параметры анализа данных;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</a:t>
            </a:r>
            <a:r>
              <a:rPr lang="ru-RU" sz="17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</a:t>
            </a: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пропущенные  и дублирующие данные;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Вычислим коэффициенты ранговой корреляции </a:t>
            </a:r>
            <a:r>
              <a:rPr lang="ru-RU" sz="17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Кендалла</a:t>
            </a: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Пирсона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FE41A2F-2B59-45B3-949F-27BD4DEE4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702" y="276977"/>
            <a:ext cx="4248157" cy="316835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7BEF0F7-2A2A-41F3-8A0D-1212E0B39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5658" y="3640070"/>
            <a:ext cx="7421313" cy="304148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A479636-21F8-407D-BA95-3F0B85377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7181" y="396552"/>
            <a:ext cx="2603332" cy="282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701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9073" y="-1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Визуализация «сырых» данных: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223670" y="1842258"/>
            <a:ext cx="3511318" cy="31734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без нормализации и исключения шумов 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гистограммы распределения каждой из переменных;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диаграммы "ящиков с усами;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попарные графики рассеяния точек;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тепловые карты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E2EBAE6-1D4C-4E07-AF17-F49AC9B6C0B1}"/>
              </a:ext>
            </a:extLst>
          </p:cNvPr>
          <p:cNvPicPr/>
          <p:nvPr/>
        </p:nvPicPr>
        <p:blipFill rotWithShape="1">
          <a:blip r:embed="rId3"/>
          <a:srcRect l="4332" t="13586" r="6980" b="-1368"/>
          <a:stretch/>
        </p:blipFill>
        <p:spPr bwMode="auto">
          <a:xfrm>
            <a:off x="3865498" y="60459"/>
            <a:ext cx="3648718" cy="25738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E17FA64-C7BB-1F49-4791-66DCC9D37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349" y="49573"/>
            <a:ext cx="4419981" cy="257388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793118A-1629-5508-C997-6405482BF0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452" y="2716739"/>
            <a:ext cx="4011473" cy="393080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7B84E7E-F554-2AC2-3C46-6C53F0AC37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305" y="3136768"/>
            <a:ext cx="4011473" cy="29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09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3426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Предобработка данных: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1391574"/>
            <a:ext cx="3511318" cy="407485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Исключение выбросов: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Исключим выбросы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межквартильного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расстояния 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чистоту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от выбросов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все возможные графики «чистого»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58F4276-D095-42A4-B78A-A652496D1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772" y="1652544"/>
            <a:ext cx="2733795" cy="2081256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CD650B5-EF30-4546-B2CA-21D36AA63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7154" y="49573"/>
            <a:ext cx="2633401" cy="181862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DBC5BF2-0023-3499-5EE6-3E90A0ADB9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758" y="0"/>
            <a:ext cx="4952794" cy="149551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2CEA6BF-6FAB-EC26-875F-DF502D64D1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059" y="2046216"/>
            <a:ext cx="3385590" cy="193778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D5984BB-6500-61B5-8D0D-ADC909AAB2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833" y="4729650"/>
            <a:ext cx="3383509" cy="197588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95FFD22-EABD-D1B4-3E5C-BC710B4E60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316" y="1696402"/>
            <a:ext cx="2024743" cy="203739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B2A2F9F-E383-E9D6-B9BA-F8C762BAE7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399" y="3983996"/>
            <a:ext cx="3411914" cy="279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736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11097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Предобработка данных: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183079" y="3910591"/>
            <a:ext cx="2946010" cy="228970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Стандартизация данных: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Стандартизируем данные с помощью 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E94004C-2499-4776-9FD5-9C9EF3FDF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690" y="49573"/>
            <a:ext cx="3528922" cy="174971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BA9CDDB-88EF-4A62-8A18-F807DBCDD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635" y="89649"/>
            <a:ext cx="4633651" cy="322172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B5DE014-25D8-4968-B82F-821CE5756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8820" y="1901818"/>
            <a:ext cx="3528922" cy="174971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58AA207-41FD-41E8-B10F-56D9F75D33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6855" y="3695415"/>
            <a:ext cx="3528923" cy="174971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D92B691-F7C9-45C5-93E9-804D669B3D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6497" y="3709963"/>
            <a:ext cx="3441246" cy="1720623"/>
          </a:xfrm>
          <a:prstGeom prst="rect">
            <a:avLst/>
          </a:prstGeom>
        </p:spPr>
      </p:pic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44714" y="609020"/>
            <a:ext cx="3511318" cy="35042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Нормализация данных: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плотности ядра;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 с помощью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35E2D8E-A1A2-4E68-B3FA-200458DF2D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3520" y="5430586"/>
            <a:ext cx="6036416" cy="134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35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2216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Тестирование модели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11448" y="1495515"/>
            <a:ext cx="3511318" cy="424488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Оцениваем точность на тестовом наборе;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наилучшее значение правильности перекрёстной проверки , наилучшие параметры, наилучшую модель по всем 5 методам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DE899C2-4AB4-D749-DDA7-247A23E28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885" y="49573"/>
            <a:ext cx="7171944" cy="269969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E6ED745-F81B-6612-A734-CECB949775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183" y="3519985"/>
            <a:ext cx="4137303" cy="213994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067804A-3F22-D36E-3AC2-07D2024959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150" y="3519985"/>
            <a:ext cx="4350850" cy="213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00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2411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Сформируем входы и выход для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Разобьём выборки на обучающую и тестовую.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Сконфигурируем модель, зададим слои, посмотрим на архитектуру модели.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Обучим модель.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Test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на потери модели.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потерь на тренировочной и тестовой выборках.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результата работы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Оценим модель по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0" y="5963285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Нейронная сеть для соотношения «матрица-наполнитель»:</a:t>
            </a:r>
          </a:p>
          <a:p>
            <a:endParaRPr lang="ru-RU" sz="3400" dirty="0">
              <a:solidFill>
                <a:srgbClr val="FFFFFF"/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8773337" y="1618312"/>
            <a:ext cx="3418663" cy="73306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-267490" y="6765604"/>
            <a:ext cx="3418663" cy="733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4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6C20652-EB99-4E99-AE29-BE49CDF96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523" y="53037"/>
            <a:ext cx="5900937" cy="149069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4BE4F77-A47B-9C33-8EC4-7B5E19342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460" y="166938"/>
            <a:ext cx="2317718" cy="175983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62CB0B0-E417-B26C-33CE-F4E6A06FF6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341" y="1724284"/>
            <a:ext cx="6060161" cy="6910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F201AC1-A2D5-963E-B3A4-F064303244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987" y="2539661"/>
            <a:ext cx="2170285" cy="92237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3FC5BCE-033B-6C0A-0984-7A1A1B9C3B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705" y="3581895"/>
            <a:ext cx="1414850" cy="652236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BF73795F-7C19-C8FE-AA9E-454CBF7F6C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165" y="2539661"/>
            <a:ext cx="6100065" cy="1964988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A00BC4F-F2D9-5938-B369-29C343A4A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341" y="4608871"/>
            <a:ext cx="5636144" cy="1759833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86840E0-22AB-3E4F-DE40-C60F3A75F3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418" y="4504649"/>
            <a:ext cx="2264229" cy="210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41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Приложение</a:t>
            </a:r>
            <a:r>
              <a:rPr lang="ru-RU" sz="3400" dirty="0">
                <a:solidFill>
                  <a:srgbClr val="FFFFFF"/>
                </a:solidFill>
              </a:rPr>
              <a:t>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603682"/>
            <a:ext cx="3418663" cy="5486400"/>
          </a:xfrm>
          <a:prstGeom prst="rect">
            <a:avLst/>
          </a:prstGeom>
        </p:spPr>
        <p:txBody>
          <a:bodyPr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Пользовательское приложение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Сохранил вторую модель нейронной сети для разработки веб-приложения для прогнозирования соотношения "матрица-наполнитель" в фреймворке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Flask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запуске приложения, пользователь переходит на: 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http://127.0.0.1:5000/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открывшемся окне пользователю необходимо ввести в соответствующие ячейки требуемые значения и нажать на кнопку «Готово».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выходе пользователь получает результат прогноза для значения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парамет-ра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«Соотношение «матрица – наполнитель»».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 успешно работает </a:t>
            </a:r>
          </a:p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Репозиторий на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/Irina-</a:t>
            </a:r>
            <a:r>
              <a:rPr lang="en-US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Matygina</a:t>
            </a:r>
            <a:endParaRPr lang="ru-RU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4715" y="4197512"/>
            <a:ext cx="3418663" cy="733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r>
              <a:rPr lang="ru-RU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C24D9FD-31C9-4E49-8C85-089F231804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575" y="74395"/>
            <a:ext cx="3800896" cy="570591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B193FD3-13A8-9704-B415-ACECDB93BD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471" y="1495515"/>
            <a:ext cx="3800896" cy="222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93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894</TotalTime>
  <Words>466</Words>
  <Application>Microsoft Macintosh PowerPoint</Application>
  <PresentationFormat>Широкоэкранный</PresentationFormat>
  <Paragraphs>78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Wingdings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Oleg Yevdokimov</dc:creator>
  <cp:lastModifiedBy>Microsoft Office User</cp:lastModifiedBy>
  <cp:revision>66</cp:revision>
  <dcterms:created xsi:type="dcterms:W3CDTF">2022-06-12T16:10:37Z</dcterms:created>
  <dcterms:modified xsi:type="dcterms:W3CDTF">2023-04-25T12:08:20Z</dcterms:modified>
</cp:coreProperties>
</file>